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8" r:id="rId2"/>
    <p:sldId id="284" r:id="rId3"/>
    <p:sldId id="257" r:id="rId4"/>
    <p:sldId id="263" r:id="rId5"/>
    <p:sldId id="258" r:id="rId6"/>
    <p:sldId id="259" r:id="rId7"/>
    <p:sldId id="260" r:id="rId8"/>
    <p:sldId id="261" r:id="rId9"/>
    <p:sldId id="293" r:id="rId10"/>
    <p:sldId id="291" r:id="rId11"/>
    <p:sldId id="269" r:id="rId12"/>
    <p:sldId id="272" r:id="rId13"/>
    <p:sldId id="273" r:id="rId14"/>
    <p:sldId id="294" r:id="rId15"/>
    <p:sldId id="278" r:id="rId16"/>
    <p:sldId id="277" r:id="rId17"/>
    <p:sldId id="264" r:id="rId18"/>
    <p:sldId id="265" r:id="rId19"/>
    <p:sldId id="262" r:id="rId20"/>
    <p:sldId id="266" r:id="rId21"/>
    <p:sldId id="270" r:id="rId22"/>
    <p:sldId id="268" r:id="rId23"/>
    <p:sldId id="274" r:id="rId24"/>
    <p:sldId id="275" r:id="rId25"/>
    <p:sldId id="276" r:id="rId26"/>
    <p:sldId id="281" r:id="rId27"/>
    <p:sldId id="279" r:id="rId28"/>
    <p:sldId id="286" r:id="rId29"/>
    <p:sldId id="287" r:id="rId30"/>
    <p:sldId id="283" r:id="rId31"/>
    <p:sldId id="267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in Gaur" initials="N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4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discovery/convolutional-neural-network.html" TargetMode="External"/><Relationship Id="rId2" Type="http://schemas.openxmlformats.org/officeDocument/2006/relationships/hyperlink" Target="https://arxiv.org/abs/1706.0696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deshpande3.github.io/A-Beginner's-Guide-To-Understanding-Convolutional-Neural-Network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132B1C-4DE8-4C3A-8DC5-2E9EE31D3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847440"/>
            <a:ext cx="9001462" cy="2887575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Skin cancer detection using Image Processing</a:t>
            </a:r>
            <a:b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97C3955-9FFC-4366-A69A-945147FB0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4734552"/>
            <a:ext cx="9001462" cy="1867584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IN" sz="8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Mentor:-					Presented By:-</a:t>
            </a:r>
          </a:p>
          <a:p>
            <a:pPr algn="l"/>
            <a:r>
              <a:rPr lang="en-IN" sz="6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Tauseef Ahmad					Abhishek Singh(1773613003)</a:t>
            </a:r>
          </a:p>
          <a:p>
            <a:pPr algn="l"/>
            <a:r>
              <a:rPr lang="en-IN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Anurag Chaudhary(1773613011)</a:t>
            </a:r>
          </a:p>
          <a:p>
            <a:pPr algn="l"/>
            <a:r>
              <a:rPr lang="en-IN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Nitin Gaur(1773613030)</a:t>
            </a:r>
          </a:p>
          <a:p>
            <a:pPr algn="l"/>
            <a:r>
              <a:rPr lang="en-IN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Vishal Saraswat(1773613059)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E2065-E39A-4499-BA10-ADBC6EFFB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2" t="5574" r="2102" b="-5574"/>
          <a:stretch/>
        </p:blipFill>
        <p:spPr>
          <a:xfrm>
            <a:off x="4697835" y="1704045"/>
            <a:ext cx="2794932" cy="18068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A137F2-0330-4A15-AA0A-630F0B84290C}"/>
              </a:ext>
            </a:extLst>
          </p:cNvPr>
          <p:cNvSpPr txBox="1"/>
          <p:nvPr/>
        </p:nvSpPr>
        <p:spPr>
          <a:xfrm>
            <a:off x="1493940" y="3575957"/>
            <a:ext cx="92027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 </a:t>
            </a:r>
          </a:p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Rajkiya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College </a:t>
            </a:r>
          </a:p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Azamgarh, Uttar Pradesh 276201</a:t>
            </a:r>
          </a:p>
        </p:txBody>
      </p:sp>
    </p:spTree>
    <p:extLst>
      <p:ext uri="{BB962C8B-B14F-4D97-AF65-F5344CB8AC3E}">
        <p14:creationId xmlns:p14="http://schemas.microsoft.com/office/powerpoint/2010/main" val="413525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C884-02BE-4380-92B2-247C92E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Dataset Available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57CDD6F-3B41-4D71-BA1F-7AEAE391B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59830"/>
              </p:ext>
            </p:extLst>
          </p:nvPr>
        </p:nvGraphicFramePr>
        <p:xfrm>
          <a:off x="2164360" y="2053516"/>
          <a:ext cx="7633981" cy="353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230519940"/>
                    </a:ext>
                  </a:extLst>
                </a:gridCol>
                <a:gridCol w="2004968">
                  <a:extLst>
                    <a:ext uri="{9D8B030D-6E8A-4147-A177-3AD203B41FA5}">
                      <a16:colId xmlns:a16="http://schemas.microsoft.com/office/drawing/2014/main" val="2631764492"/>
                    </a:ext>
                  </a:extLst>
                </a:gridCol>
                <a:gridCol w="1971413">
                  <a:extLst>
                    <a:ext uri="{9D8B030D-6E8A-4147-A177-3AD203B41FA5}">
                      <a16:colId xmlns:a16="http://schemas.microsoft.com/office/drawing/2014/main" val="1986947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Malignant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923236"/>
                  </a:ext>
                </a:extLst>
              </a:tr>
              <a:tr h="6040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ISIC_UDA-2_1</a:t>
                      </a:r>
                      <a:endParaRPr lang="en-IN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55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ISIC_UDA-1_1</a:t>
                      </a:r>
                      <a:endParaRPr lang="en-IN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98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Skin Cancer: Malignant vs Benign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1440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1197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063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HAM10000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174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326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44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33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5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8F9F-A114-4BE6-BE5E-A9550279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DIAGNOSIS BLOCK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29B17-17CB-49E3-8915-618552B3AACE}"/>
              </a:ext>
            </a:extLst>
          </p:cNvPr>
          <p:cNvSpPr/>
          <p:nvPr/>
        </p:nvSpPr>
        <p:spPr>
          <a:xfrm>
            <a:off x="1092530" y="1923803"/>
            <a:ext cx="1900052" cy="91439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82254-5400-4A22-843F-F8D68FE9AF2B}"/>
              </a:ext>
            </a:extLst>
          </p:cNvPr>
          <p:cNvSpPr/>
          <p:nvPr/>
        </p:nvSpPr>
        <p:spPr>
          <a:xfrm>
            <a:off x="4346369" y="1923803"/>
            <a:ext cx="2054431" cy="914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28F87-BC58-40F6-B169-ED8070E828C7}"/>
              </a:ext>
            </a:extLst>
          </p:cNvPr>
          <p:cNvSpPr/>
          <p:nvPr/>
        </p:nvSpPr>
        <p:spPr>
          <a:xfrm>
            <a:off x="8045532" y="1923802"/>
            <a:ext cx="2054431" cy="914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F44B0E-4443-4C84-9A58-D63FC63E7785}"/>
              </a:ext>
            </a:extLst>
          </p:cNvPr>
          <p:cNvSpPr/>
          <p:nvPr/>
        </p:nvSpPr>
        <p:spPr>
          <a:xfrm>
            <a:off x="6406738" y="4352306"/>
            <a:ext cx="2410690" cy="914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Extraction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942812-E8C5-4CB1-BB3F-9AFC756FF721}"/>
              </a:ext>
            </a:extLst>
          </p:cNvPr>
          <p:cNvSpPr/>
          <p:nvPr/>
        </p:nvSpPr>
        <p:spPr>
          <a:xfrm>
            <a:off x="1757548" y="4352306"/>
            <a:ext cx="2470068" cy="914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6B918-0C46-4EF0-A433-0FB6FD75C8F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992582" y="2381003"/>
            <a:ext cx="1353787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BA7F69-9978-414D-A11C-3330DCFD9FD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400800" y="2381002"/>
            <a:ext cx="1644732" cy="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2" name="Elbow Connector 18">
            <a:extLst>
              <a:ext uri="{FF2B5EF4-FFF2-40B4-BE49-F238E27FC236}">
                <a16:creationId xmlns:a16="http://schemas.microsoft.com/office/drawing/2014/main" id="{87125707-D1A6-4C86-B75B-3B34C9727A57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H="1">
            <a:off x="8817428" y="2381002"/>
            <a:ext cx="1282535" cy="2428504"/>
          </a:xfrm>
          <a:prstGeom prst="bentConnector3">
            <a:avLst>
              <a:gd name="adj1" fmla="val -17824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1D141D-0C1C-492D-8B9B-BBDDB5212911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4227616" y="4809506"/>
            <a:ext cx="2179122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998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88F494-6D35-4336-8272-4DB319E09CBB}"/>
              </a:ext>
            </a:extLst>
          </p:cNvPr>
          <p:cNvSpPr txBox="1"/>
          <p:nvPr/>
        </p:nvSpPr>
        <p:spPr>
          <a:xfrm>
            <a:off x="1101056" y="763290"/>
            <a:ext cx="855875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LIBRARIES USED</a:t>
            </a: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A0EB2-E8A8-4506-86BB-5FE6E40801FD}"/>
              </a:ext>
            </a:extLst>
          </p:cNvPr>
          <p:cNvSpPr txBox="1"/>
          <p:nvPr/>
        </p:nvSpPr>
        <p:spPr>
          <a:xfrm>
            <a:off x="1101056" y="2019882"/>
            <a:ext cx="8558754" cy="30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Pandas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Numpy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Matplotlib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Keras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Tensorflow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Sklearn</a:t>
            </a:r>
          </a:p>
        </p:txBody>
      </p:sp>
    </p:spTree>
    <p:extLst>
      <p:ext uri="{BB962C8B-B14F-4D97-AF65-F5344CB8AC3E}">
        <p14:creationId xmlns:p14="http://schemas.microsoft.com/office/powerpoint/2010/main" val="2613807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6E465B-7914-4278-8614-887C8BF075E4}"/>
              </a:ext>
            </a:extLst>
          </p:cNvPr>
          <p:cNvSpPr txBox="1"/>
          <p:nvPr/>
        </p:nvSpPr>
        <p:spPr>
          <a:xfrm>
            <a:off x="1258349" y="658877"/>
            <a:ext cx="898460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USED</a:t>
            </a: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80A02-1908-4ACA-8481-CD7D7FD6A88F}"/>
              </a:ext>
            </a:extLst>
          </p:cNvPr>
          <p:cNvSpPr txBox="1"/>
          <p:nvPr/>
        </p:nvSpPr>
        <p:spPr>
          <a:xfrm>
            <a:off x="1258349" y="2157810"/>
            <a:ext cx="6098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1.     CNN Model</a:t>
            </a:r>
          </a:p>
          <a:p>
            <a:r>
              <a:rPr lang="en-US" sz="20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2.     </a:t>
            </a:r>
            <a:r>
              <a:rPr lang="en-US" sz="2000" dirty="0" err="1">
                <a:latin typeface="+mj-lt"/>
              </a:rPr>
              <a:t>ResNet</a:t>
            </a:r>
            <a:r>
              <a:rPr lang="en-US" sz="2000" dirty="0">
                <a:latin typeface="+mj-lt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122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B200-6C31-462E-BAEF-B350E1BF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30B0D-8ABB-4CA8-9E12-45ECF0A1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3579604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617F2-8FCB-497E-B6EA-A45DE89F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6" y="903630"/>
            <a:ext cx="5651482" cy="5877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81BBE-1496-4DC7-BC54-C5DA4B987CF7}"/>
              </a:ext>
            </a:extLst>
          </p:cNvPr>
          <p:cNvSpPr txBox="1"/>
          <p:nvPr/>
        </p:nvSpPr>
        <p:spPr>
          <a:xfrm>
            <a:off x="891330" y="177985"/>
            <a:ext cx="33786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CA076-48D6-4D9A-BA31-57C2FA78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609" y="903630"/>
            <a:ext cx="5730737" cy="5877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BB3E3-BE2A-494A-80B1-27553246DB6F}"/>
              </a:ext>
            </a:extLst>
          </p:cNvPr>
          <p:cNvSpPr txBox="1"/>
          <p:nvPr/>
        </p:nvSpPr>
        <p:spPr>
          <a:xfrm>
            <a:off x="6828639" y="217833"/>
            <a:ext cx="43937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56327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F73C5-7F57-40E8-AADF-6C853AAC4640}"/>
              </a:ext>
            </a:extLst>
          </p:cNvPr>
          <p:cNvSpPr txBox="1"/>
          <p:nvPr/>
        </p:nvSpPr>
        <p:spPr>
          <a:xfrm>
            <a:off x="3396343" y="0"/>
            <a:ext cx="69886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0D136-58AE-4204-A54E-4E93F506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70" y="562441"/>
            <a:ext cx="9446003" cy="61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7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375D-A9C9-46F5-BCE0-7B80A827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Images for malignant lesion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49289-420F-4292-9786-EF6E85D84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988" y="2095500"/>
            <a:ext cx="3712498" cy="369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1DF8B1-905A-4249-820D-186643700E02}"/>
              </a:ext>
            </a:extLst>
          </p:cNvPr>
          <p:cNvSpPr/>
          <p:nvPr/>
        </p:nvSpPr>
        <p:spPr>
          <a:xfrm>
            <a:off x="913795" y="2095500"/>
            <a:ext cx="2343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(a) Original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E8D1C-00B5-4AB3-B35E-48FA25E5093E}"/>
              </a:ext>
            </a:extLst>
          </p:cNvPr>
          <p:cNvSpPr/>
          <p:nvPr/>
        </p:nvSpPr>
        <p:spPr>
          <a:xfrm>
            <a:off x="8903447" y="2095500"/>
            <a:ext cx="2364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 Initial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45812-BFB8-46CC-800B-E9B47BD71AC2}"/>
              </a:ext>
            </a:extLst>
          </p:cNvPr>
          <p:cNvSpPr/>
          <p:nvPr/>
        </p:nvSpPr>
        <p:spPr>
          <a:xfrm>
            <a:off x="913795" y="3297019"/>
            <a:ext cx="2505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(c) Active countor </a:t>
            </a:r>
          </a:p>
          <a:p>
            <a:r>
              <a:rPr lang="en-US" dirty="0"/>
              <a:t>model segmentation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41245-82E1-4D6C-9FCD-BF49ECEA914A}"/>
              </a:ext>
            </a:extLst>
          </p:cNvPr>
          <p:cNvSpPr/>
          <p:nvPr/>
        </p:nvSpPr>
        <p:spPr>
          <a:xfrm>
            <a:off x="8903447" y="3429000"/>
            <a:ext cx="2561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(d) Border of the segmentation on gray scale image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80D2D9-7EF7-4488-B324-A4BDCB69F619}"/>
              </a:ext>
            </a:extLst>
          </p:cNvPr>
          <p:cNvSpPr/>
          <p:nvPr/>
        </p:nvSpPr>
        <p:spPr>
          <a:xfrm>
            <a:off x="8903447" y="4947166"/>
            <a:ext cx="1614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(e) Colored ROI</a:t>
            </a:r>
          </a:p>
        </p:txBody>
      </p:sp>
    </p:spTree>
    <p:extLst>
      <p:ext uri="{BB962C8B-B14F-4D97-AF65-F5344CB8AC3E}">
        <p14:creationId xmlns:p14="http://schemas.microsoft.com/office/powerpoint/2010/main" val="166643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7E96-C118-494F-85C2-1E578B52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0120-B5CB-43BD-BBEF-5D9D5747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4453"/>
            <a:ext cx="10353762" cy="3695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is to develop a simple CNN model from scratch, and evaluate the performance to set a baseline. The following steps to improve the model are: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 Rotations, noising, scaling to avoid overfitting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Transferred Learning: Using a pre-trained network construct some additional layer at the    end to fine tuning our model.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training and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0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6C1B-1DAB-40B4-9ED0-73830045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6" y="0"/>
            <a:ext cx="10457664" cy="49784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E0E6F-A948-4D8C-9AE3-DC4C9D470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 flipH="1" flipV="1">
            <a:off x="2911143" y="3736735"/>
            <a:ext cx="5811520" cy="30989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2F36C3-0422-4982-A927-CB4534DD6FA5}"/>
              </a:ext>
            </a:extLst>
          </p:cNvPr>
          <p:cNvSpPr/>
          <p:nvPr/>
        </p:nvSpPr>
        <p:spPr>
          <a:xfrm>
            <a:off x="6589063" y="6146800"/>
            <a:ext cx="2133600" cy="71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F11E0-4D74-4A32-9B0B-1F30C57CC259}"/>
              </a:ext>
            </a:extLst>
          </p:cNvPr>
          <p:cNvSpPr/>
          <p:nvPr/>
        </p:nvSpPr>
        <p:spPr>
          <a:xfrm>
            <a:off x="809776" y="497840"/>
            <a:ext cx="10457664" cy="3238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7409F-590A-44A7-BA26-45DA3E78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83" y="733228"/>
            <a:ext cx="9164320" cy="29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8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419" y="63988"/>
            <a:ext cx="9975877" cy="8755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125" y="879145"/>
            <a:ext cx="8822497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Cancer (overview)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factors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skin cancer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 Melanoma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dataset available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Used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Comparison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and confusion matrix                                                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sample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98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8991-A2A1-422D-9ACE-B314AEBC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0210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with many convolutional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6AFF0-013E-44D7-928B-304B5A3D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2" y="1690777"/>
            <a:ext cx="11081198" cy="50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4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BC613E-4EC8-44F8-A713-32918B79C876}"/>
              </a:ext>
            </a:extLst>
          </p:cNvPr>
          <p:cNvSpPr txBox="1"/>
          <p:nvPr/>
        </p:nvSpPr>
        <p:spPr>
          <a:xfrm>
            <a:off x="512127" y="4017248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matrix multiplies kernel or filter matrix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F5EC4-20F3-41B1-9BF1-4731FF03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210" y="3672841"/>
            <a:ext cx="3613150" cy="2642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7DA2E-475D-42CF-AE2E-88C8FFA0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27" y="4503102"/>
            <a:ext cx="3933825" cy="15906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2560AD67-CF8E-4CB5-A3DD-646908E3569E}"/>
              </a:ext>
            </a:extLst>
          </p:cNvPr>
          <p:cNvSpPr/>
          <p:nvPr/>
        </p:nvSpPr>
        <p:spPr>
          <a:xfrm>
            <a:off x="5221922" y="5100320"/>
            <a:ext cx="1717358" cy="690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B05E18-4210-4F6E-BA43-4FE4E047C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83" y="233316"/>
            <a:ext cx="5047615" cy="3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D60C-5196-4C25-B983-D384C0EE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2560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 filters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0488C-D73D-45D0-A5F0-4929D4CB8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9840" y="1367789"/>
            <a:ext cx="4338320" cy="5122347"/>
          </a:xfrm>
        </p:spPr>
      </p:pic>
    </p:spTree>
    <p:extLst>
      <p:ext uri="{BB962C8B-B14F-4D97-AF65-F5344CB8AC3E}">
        <p14:creationId xmlns:p14="http://schemas.microsoft.com/office/powerpoint/2010/main" val="253256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2969-5FE2-480D-A432-B2A724F6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rESnet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50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56AE7A-9791-440C-A020-E0FD2F7A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ResNet-50 is a convolutional neural network that is 50 layers deep.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ResNet-50(Residual Network) was introduced after </a:t>
            </a:r>
            <a:r>
              <a:rPr lang="en-US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(Convolutional Neural Network). Additional layers are added to a DNN to improve accuracy and performance and are useful in solving complex problems.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Mostly in order to solve a complex problem, we stack some additional layers in the Deep Neural Networks which results in improved accuracy and performance.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ResNet-50 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with 13 times fewer parameters and at 3 times speed better than rest of other model 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422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BEDAF-2E73-478A-8C5A-22E4122A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4" y="261257"/>
            <a:ext cx="115739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8C9AB-888B-4AE3-8B54-42DCE679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669471"/>
            <a:ext cx="11152414" cy="55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74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F3E7-C52F-4368-AEAF-A505CF41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197541"/>
            <a:ext cx="10353761" cy="90490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50 IMPEMENTATION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3495D-871D-42AF-8F11-A5C2D83B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380" y="549156"/>
            <a:ext cx="9883374" cy="462578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D90F7-8599-4B00-8E47-1BEF2991A0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19" y="1011734"/>
            <a:ext cx="5731510" cy="5663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932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26AAF1-BE6E-4670-9205-273344C5D627}"/>
              </a:ext>
            </a:extLst>
          </p:cNvPr>
          <p:cNvSpPr txBox="1"/>
          <p:nvPr/>
        </p:nvSpPr>
        <p:spPr>
          <a:xfrm>
            <a:off x="746620" y="383818"/>
            <a:ext cx="4538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other Model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45772C-6C06-419D-9F61-0E4343E9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46847"/>
              </p:ext>
            </p:extLst>
          </p:nvPr>
        </p:nvGraphicFramePr>
        <p:xfrm>
          <a:off x="2713506" y="813949"/>
          <a:ext cx="5899785" cy="10622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9830">
                  <a:extLst>
                    <a:ext uri="{9D8B030D-6E8A-4147-A177-3AD203B41FA5}">
                      <a16:colId xmlns:a16="http://schemas.microsoft.com/office/drawing/2014/main" val="2450128923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458340248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682117962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1844500670"/>
                    </a:ext>
                  </a:extLst>
                </a:gridCol>
                <a:gridCol w="1180465">
                  <a:extLst>
                    <a:ext uri="{9D8B030D-6E8A-4147-A177-3AD203B41FA5}">
                      <a16:colId xmlns:a16="http://schemas.microsoft.com/office/drawing/2014/main" val="1637574828"/>
                    </a:ext>
                  </a:extLst>
                </a:gridCol>
              </a:tblGrid>
              <a:tr h="1789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Model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Precision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8317383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CNN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86.23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65153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ResNet-50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90.45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8689248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VGG-16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72.12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0.62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0.71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0.69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47034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F622AF-8024-46EE-A59E-00B75B99C3CE}"/>
              </a:ext>
            </a:extLst>
          </p:cNvPr>
          <p:cNvSpPr txBox="1"/>
          <p:nvPr/>
        </p:nvSpPr>
        <p:spPr>
          <a:xfrm>
            <a:off x="232793" y="2435639"/>
            <a:ext cx="24663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C95278-E40A-454F-AE2F-553F3E765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3" y="2865014"/>
            <a:ext cx="5863681" cy="297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16C56B-83E1-4AFE-B9EF-82B5ECD9EB5E}"/>
              </a:ext>
            </a:extLst>
          </p:cNvPr>
          <p:cNvSpPr txBox="1"/>
          <p:nvPr/>
        </p:nvSpPr>
        <p:spPr>
          <a:xfrm>
            <a:off x="6566484" y="2374084"/>
            <a:ext cx="443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50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1443AAF-0439-4501-970F-43D9D7B48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83" y="2865014"/>
            <a:ext cx="5334000" cy="297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616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A123F-F117-4FAB-B522-C23FC987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98" y="1318033"/>
            <a:ext cx="5639102" cy="3862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08BB96-F0B6-4B98-839E-8D82082C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73" y="1286930"/>
            <a:ext cx="5347174" cy="3893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2F9953-10E3-4E61-B4DE-05F912DA22C7}"/>
              </a:ext>
            </a:extLst>
          </p:cNvPr>
          <p:cNvSpPr txBox="1"/>
          <p:nvPr/>
        </p:nvSpPr>
        <p:spPr>
          <a:xfrm>
            <a:off x="4572001" y="100668"/>
            <a:ext cx="52387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537DE-0DEF-4463-80EF-325301642216}"/>
              </a:ext>
            </a:extLst>
          </p:cNvPr>
          <p:cNvSpPr txBox="1"/>
          <p:nvPr/>
        </p:nvSpPr>
        <p:spPr>
          <a:xfrm>
            <a:off x="2717020" y="750479"/>
            <a:ext cx="2101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9EC40-76C0-47FE-A84E-5C2AB6E3EB58}"/>
              </a:ext>
            </a:extLst>
          </p:cNvPr>
          <p:cNvSpPr txBox="1"/>
          <p:nvPr/>
        </p:nvSpPr>
        <p:spPr>
          <a:xfrm>
            <a:off x="8424109" y="693832"/>
            <a:ext cx="2101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3267481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A7B734-465C-4C03-9842-97CEE319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1073396"/>
            <a:ext cx="5771295" cy="2926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F011A-7E53-414C-9FED-409BA3D9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84" y="1070871"/>
            <a:ext cx="5334000" cy="2926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25A03-690A-4A26-B97E-0C79BAE4622E}"/>
              </a:ext>
            </a:extLst>
          </p:cNvPr>
          <p:cNvSpPr txBox="1"/>
          <p:nvPr/>
        </p:nvSpPr>
        <p:spPr>
          <a:xfrm>
            <a:off x="4744528" y="17252"/>
            <a:ext cx="68321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24439-F9AA-4FC0-B9EE-B91505CA84EE}"/>
              </a:ext>
            </a:extLst>
          </p:cNvPr>
          <p:cNvSpPr txBox="1"/>
          <p:nvPr/>
        </p:nvSpPr>
        <p:spPr>
          <a:xfrm>
            <a:off x="2527539" y="630707"/>
            <a:ext cx="2294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F598E-F671-4135-BF4F-970F3807CFDB}"/>
              </a:ext>
            </a:extLst>
          </p:cNvPr>
          <p:cNvSpPr txBox="1"/>
          <p:nvPr/>
        </p:nvSpPr>
        <p:spPr>
          <a:xfrm>
            <a:off x="8359220" y="637657"/>
            <a:ext cx="61491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AC7D9-D21D-4B2D-B035-3D81CCD5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06" y="4106039"/>
            <a:ext cx="3182388" cy="262760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7A60335-6E3A-4F70-B682-3CE0AFBF9CA5}"/>
              </a:ext>
            </a:extLst>
          </p:cNvPr>
          <p:cNvSpPr/>
          <p:nvPr/>
        </p:nvSpPr>
        <p:spPr>
          <a:xfrm>
            <a:off x="370936" y="5037826"/>
            <a:ext cx="3640347" cy="10006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31640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1D69-4B0E-488A-A8F5-7C3A8A0E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9904626" cy="1029195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Cancer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84F6-E5BE-4381-A8B8-8FFB877B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99" y="1977311"/>
            <a:ext cx="10192624" cy="4152336"/>
          </a:xfrm>
        </p:spPr>
        <p:txBody>
          <a:bodyPr>
            <a:normAutofit/>
          </a:bodyPr>
          <a:lstStyle/>
          <a:p>
            <a:pPr marL="355600" marR="911225" indent="-34290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</a:t>
            </a:r>
            <a:r>
              <a:rPr lang="en-US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 </a:t>
            </a:r>
            <a:r>
              <a:rPr lang="en-US" sz="22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diagnosed  </a:t>
            </a:r>
            <a:r>
              <a:rPr lang="en-US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434465" indent="-342900">
              <a:lnSpc>
                <a:spcPct val="15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cancers </a:t>
            </a:r>
            <a:r>
              <a:rPr lang="en-US"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 </a:t>
            </a:r>
            <a:r>
              <a:rPr lang="en-US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non-melanoma </a:t>
            </a:r>
            <a:r>
              <a:rPr lang="en-US"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 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302260" indent="-342900">
              <a:lnSpc>
                <a:spcPct val="15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en-US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lead </a:t>
            </a:r>
            <a:r>
              <a:rPr lang="en-US" sz="22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lang="en-US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</a:t>
            </a:r>
            <a:r>
              <a:rPr lang="en-US" sz="2200" spc="-6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favourable</a:t>
            </a:r>
            <a:r>
              <a:rPr lang="en-US" sz="22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944244" indent="-342900">
              <a:lnSpc>
                <a:spcPct val="15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 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</a:t>
            </a:r>
            <a:r>
              <a:rPr lang="en-US"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lesions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 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A0A9A9-5711-407D-97DD-742AFBF657D3}"/>
              </a:ext>
            </a:extLst>
          </p:cNvPr>
          <p:cNvSpPr txBox="1"/>
          <p:nvPr/>
        </p:nvSpPr>
        <p:spPr>
          <a:xfrm>
            <a:off x="285226" y="226503"/>
            <a:ext cx="30116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sample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D15A7-0913-4398-AFCE-BD39AAE4BAB7}"/>
              </a:ext>
            </a:extLst>
          </p:cNvPr>
          <p:cNvSpPr/>
          <p:nvPr/>
        </p:nvSpPr>
        <p:spPr>
          <a:xfrm>
            <a:off x="285226" y="964734"/>
            <a:ext cx="11694253" cy="5805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82F4E-A769-4605-904D-A3DD0541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1031846"/>
            <a:ext cx="10461072" cy="549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32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E64-F0FD-46D6-9600-54D7F8CA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1361"/>
            <a:ext cx="10353761" cy="90504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A86B-5A21-42FF-9600-6F7158540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291906"/>
            <a:ext cx="10353762" cy="3695136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Bono, S.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Tomatis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C. Bartoli, The ABCD system of melanoma detection: A spectrophotometric analysis of the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asymmetry,border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color, and dimension, "Cancer", vol. 85, no. 1, pp. 72–77, January 1999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G.Argenziano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Soyer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Chimenti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Talamini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Corona, F. Sera, and M. Binder,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Dermoscopy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pigmented skin lesions: Results of consensus meeting via the Internet Journal of the American Academy of Dermatology, vol. 48, pp. 679–693, 2003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Iyatomi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Oka, M. Saito, A. Miyake, M. Kimoto, J.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Yamagami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Kobayashi, A. Tanikawa, M. Hagiwara, K. Ogawa, G.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Argenziano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P.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Soyer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Tanaka, Quantitative assessment of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extraction from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dermoscopy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and evaluation of computer-based extraction methods for an automatic melanoma diagnostic system Melanoma Research, vol. 16, no. 2, pp. 183–190, 2006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Maglogiannis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Doukas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Overview of advanced computer vision systems for skin lesions characterization IEEE Trans. on Information Technology in Biomedicine, vol. 13, no. 5, pp. 721–733, 2009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Glotsos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"A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multiclassifer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for the characterization of normal, infectious, and cancerous prostate tissues employing transrectal ultrasound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images,"Computer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 and programs in biomedicine, vol. 97, no. 1, pp. 53-61, 2010.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Celebi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Kingravi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Uddin, H.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Iyatomi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Aslandogan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W.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Stoecker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Moss, A methodological approach to the classification of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dermoscopy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images, Computerized Medical Imaging and Graphics, vol. 31, pp. 362–373, 2007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71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7F53-A8D8-4C3D-A0C9-F846195E0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904827"/>
            <a:ext cx="10353762" cy="4942300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7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Kasmi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Mokrani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"Classification of malignant melanoma and benign skin lesions:      implementation of automatic ABCD rule," IET Image Processing, vol.10, no.6,pp. 448-455, 2016.</a:t>
            </a:r>
          </a:p>
          <a:p>
            <a:pPr marL="457200" indent="-457200">
              <a:buFont typeface="Arial" panose="020B0604020202020204" pitchFamily="34" charset="0"/>
              <a:buAutoNum type="arabicPeriod" startAt="7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https://arxiv.org/abs/1706.06969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7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https://medium.com/@RaghavPrabhu/understanding-of-convolutional-neural-network-cnn-deep-learning-99760835f148</a:t>
            </a:r>
          </a:p>
          <a:p>
            <a:pPr marL="457200" indent="-457200">
              <a:buFont typeface="Arial" panose="020B0604020202020204" pitchFamily="34" charset="0"/>
              <a:buAutoNum type="arabicPeriod" startAt="7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https://www.mathworks.com/discovery/convolutional-neural-network.html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7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https://adeshpande3.github.io/adeshpande3.github.io/A-Beginner's-Guide-To-Understanding-Convolutional-Neural-Networks/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7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7104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9ED1-E64C-4BFD-BC71-CF9E8945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2" y="2698459"/>
            <a:ext cx="10353761" cy="1326321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3360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706E-E296-4B8E-A5F9-EFAB47F7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</a:t>
            </a:r>
            <a:r>
              <a:rPr lang="en-US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</a:t>
            </a:r>
            <a:r>
              <a:rPr lang="en-US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EAF5-235E-4502-87A2-DDCA4561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989170" cy="4152336"/>
          </a:xfrm>
        </p:spPr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Damage </a:t>
            </a:r>
            <a:r>
              <a:rPr lang="en-US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ozone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123126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Fair-skinned and </a:t>
            </a:r>
            <a:r>
              <a:rPr lang="en-US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fair-haired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</a:t>
            </a:r>
            <a:r>
              <a:rPr lang="en-US" sz="2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lang="en-US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</a:t>
            </a:r>
            <a:r>
              <a:rPr lang="en-US" sz="22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pigmentation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Prolonged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</a:t>
            </a:r>
            <a:r>
              <a:rPr lang="en-US" sz="2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</a:t>
            </a:r>
            <a:r>
              <a:rPr lang="en-US" sz="2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271145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</a:t>
            </a:r>
            <a:r>
              <a:rPr lang="en-US" sz="2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pollutants(arsenic,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nitrates,  </a:t>
            </a:r>
            <a:r>
              <a:rPr lang="en-US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coal,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 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pitch,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oils 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spc="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paraffins)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2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x-ray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therapy </a:t>
            </a:r>
            <a:r>
              <a:rPr lang="en-US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acne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benign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Scars 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2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</a:t>
            </a:r>
            <a:r>
              <a:rPr lang="en-US" sz="2200" spc="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</a:t>
            </a:r>
            <a:r>
              <a:rPr lang="en-US" sz="22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irritations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Immunosuppression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  <a:r>
              <a:rPr lang="en-US" sz="22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4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F5A3-5ED8-4E6F-985B-4B559AB4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-4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Types </a:t>
            </a:r>
            <a:r>
              <a:rPr lang="en-IN" spc="-5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of </a:t>
            </a:r>
            <a:r>
              <a:rPr lang="en-I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skin</a:t>
            </a:r>
            <a:r>
              <a:rPr lang="en-IN" spc="-2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pc="-15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cancers</a:t>
            </a:r>
            <a:endParaRPr lang="en-US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5907-CAD1-4AFE-8DD0-F4E278AA7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869"/>
              </a:spcBef>
              <a:buNone/>
            </a:pPr>
            <a:r>
              <a:rPr lang="en-IN" sz="22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2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IN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r>
              <a:rPr lang="en-IN" sz="22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en-IN" sz="22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</a:t>
            </a:r>
            <a:r>
              <a:rPr lang="en-IN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 </a:t>
            </a:r>
            <a:r>
              <a:rPr lang="en-IN" sz="22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are: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5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Basal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IN"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Carcinoma</a:t>
            </a:r>
            <a:r>
              <a:rPr lang="en-IN" sz="2200" spc="-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(BCC)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5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Squamous </a:t>
            </a:r>
            <a:r>
              <a:rPr lang="en-IN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</a:t>
            </a:r>
            <a:r>
              <a:rPr lang="en-IN" sz="22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(epidermoid) </a:t>
            </a:r>
            <a:r>
              <a:rPr lang="en-IN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carcinoma</a:t>
            </a:r>
            <a:r>
              <a:rPr lang="en-IN" sz="2200" spc="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(SCC)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5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r>
              <a:rPr lang="en-IN" sz="22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961F-91DC-45E7-99DE-D3FD1F8B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r>
              <a:rPr lang="en-IN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174B-1CE0-4363-9770-E4052E6F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marR="52069" indent="-34353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 </a:t>
            </a:r>
            <a:r>
              <a:rPr lang="en-US" sz="22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cancerous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neoplasm  </a:t>
            </a:r>
            <a:r>
              <a:rPr lang="en-US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</a:t>
            </a: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melanocytes </a:t>
            </a:r>
            <a:r>
              <a:rPr lang="en-US"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2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</a:t>
            </a:r>
            <a:r>
              <a:rPr lang="en-US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epidermis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dermis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</a:t>
            </a:r>
            <a:r>
              <a:rPr lang="en-US" sz="22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subcutaneous</a:t>
            </a:r>
            <a:r>
              <a:rPr lang="en-US" sz="2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>
              <a:lnSpc>
                <a:spcPct val="150000"/>
              </a:lnSpc>
              <a:spcBef>
                <a:spcPts val="23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lethal 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</a:t>
            </a:r>
            <a:r>
              <a:rPr lang="en-US" sz="22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3535">
              <a:lnSpc>
                <a:spcPct val="15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2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melanomas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arise </a:t>
            </a: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cutaneous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epidermal 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melanocytes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7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9CAB-B968-4184-8F9F-7B3BBD86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RISK</a:t>
            </a:r>
            <a:r>
              <a:rPr lang="en-IN" spc="-7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IN" spc="-6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FACTORS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58497-3E8B-44CB-91F5-06BAD95D8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2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 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 </a:t>
            </a:r>
            <a:r>
              <a:rPr lang="en-US" sz="22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20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72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Ultraviolet</a:t>
            </a:r>
            <a:r>
              <a:rPr lang="en-US" sz="2200" spc="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rays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strongly </a:t>
            </a:r>
            <a:r>
              <a:rPr lang="en-US" sz="22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suspected, </a:t>
            </a:r>
            <a:r>
              <a:rPr lang="en-US" sz="22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 </a:t>
            </a:r>
            <a:r>
              <a:rPr lang="en-US" sz="22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indirect </a:t>
            </a:r>
            <a:r>
              <a:rPr lang="en-US" sz="2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</a:t>
            </a:r>
            <a:r>
              <a:rPr lang="en-US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lang="en-US" sz="22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     </a:t>
            </a:r>
          </a:p>
          <a:p>
            <a:pPr marL="12700" marR="5080" algn="just">
              <a:lnSpc>
                <a:spcPct val="150000"/>
              </a:lnSpc>
              <a:spcBef>
                <a:spcPts val="725"/>
              </a:spcBef>
              <a:tabLst>
                <a:tab pos="355600" algn="l"/>
              </a:tabLst>
            </a:pP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</a:t>
            </a:r>
            <a:r>
              <a:rPr lang="en-US" sz="22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</a:t>
            </a:r>
            <a:r>
              <a:rPr lang="en-US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incidence of 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 </a:t>
            </a:r>
            <a:r>
              <a:rPr lang="en-US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near </a:t>
            </a: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50000"/>
              </a:lnSpc>
              <a:spcBef>
                <a:spcPts val="725"/>
              </a:spcBef>
              <a:tabLst>
                <a:tab pos="355600" algn="l"/>
              </a:tabLst>
            </a:pPr>
            <a:r>
              <a:rPr lang="en-US" sz="22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Family</a:t>
            </a:r>
            <a:r>
              <a:rPr lang="en-US" sz="2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2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30E2-E19B-4174-ADEE-DB1E028D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</a:t>
            </a:r>
            <a:br>
              <a:rPr lang="en-US" sz="3600" dirty="0">
                <a:solidFill>
                  <a:srgbClr val="FF0000"/>
                </a:solidFill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4D5D4A-EE09-41C0-B1E5-6A60391FF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4019" y="2095500"/>
            <a:ext cx="5314436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9E43-CA58-4239-B435-E4345788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7501-7450-43E1-ABDC-EFE581312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our work is detect to Melanoma Skin Cancer detection using image processing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459750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286</TotalTime>
  <Words>1148</Words>
  <Application>Microsoft Office PowerPoint</Application>
  <PresentationFormat>Widescreen</PresentationFormat>
  <Paragraphs>163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Bookman Old Style</vt:lpstr>
      <vt:lpstr>Calibri</vt:lpstr>
      <vt:lpstr>Rockwell</vt:lpstr>
      <vt:lpstr>Times New Roman</vt:lpstr>
      <vt:lpstr>Damask</vt:lpstr>
      <vt:lpstr>Skin cancer detection using Image Processing      </vt:lpstr>
      <vt:lpstr>Table of Content</vt:lpstr>
      <vt:lpstr>Skin Cancer</vt:lpstr>
      <vt:lpstr>Risk Factors for Skin Cancer</vt:lpstr>
      <vt:lpstr>Types of skin cancers</vt:lpstr>
      <vt:lpstr>Malignant Melanoma</vt:lpstr>
      <vt:lpstr>RISK FACTORS</vt:lpstr>
      <vt:lpstr>Sample Image </vt:lpstr>
      <vt:lpstr>Objective</vt:lpstr>
      <vt:lpstr>Different types of Dataset Available</vt:lpstr>
      <vt:lpstr>GENERAL DIAGNOSIS BLOCK DIAGRAM</vt:lpstr>
      <vt:lpstr>PowerPoint Presentation</vt:lpstr>
      <vt:lpstr>PowerPoint Presentation</vt:lpstr>
      <vt:lpstr>Workflow</vt:lpstr>
      <vt:lpstr>PowerPoint Presentation</vt:lpstr>
      <vt:lpstr>PowerPoint Presentation</vt:lpstr>
      <vt:lpstr>Preprocessing Images for malignant lesion</vt:lpstr>
      <vt:lpstr>CNN Model</vt:lpstr>
      <vt:lpstr>Sample of cnn working</vt:lpstr>
      <vt:lpstr>Neural network with many convolutional layers</vt:lpstr>
      <vt:lpstr>PowerPoint Presentation</vt:lpstr>
      <vt:lpstr>Some common filters</vt:lpstr>
      <vt:lpstr>rESnet 50</vt:lpstr>
      <vt:lpstr>PowerPoint Presentation</vt:lpstr>
      <vt:lpstr>PowerPoint Presentation</vt:lpstr>
      <vt:lpstr>RESNET 50 IMPEMENTATION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DETECTION USING IMAGE PROCESSING</dc:title>
  <dc:creator>Nitin Gaur</dc:creator>
  <cp:lastModifiedBy>Nitin Gaur</cp:lastModifiedBy>
  <cp:revision>39</cp:revision>
  <dcterms:created xsi:type="dcterms:W3CDTF">2021-06-14T14:13:10Z</dcterms:created>
  <dcterms:modified xsi:type="dcterms:W3CDTF">2021-06-21T09:24:28Z</dcterms:modified>
</cp:coreProperties>
</file>